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5"/>
  </p:notesMasterIdLst>
  <p:handoutMasterIdLst>
    <p:handoutMasterId r:id="rId16"/>
  </p:handoutMasterIdLst>
  <p:sldIdLst>
    <p:sldId id="302" r:id="rId2"/>
    <p:sldId id="294" r:id="rId3"/>
    <p:sldId id="303" r:id="rId4"/>
    <p:sldId id="295" r:id="rId5"/>
    <p:sldId id="296" r:id="rId6"/>
    <p:sldId id="310" r:id="rId7"/>
    <p:sldId id="311" r:id="rId8"/>
    <p:sldId id="297" r:id="rId9"/>
    <p:sldId id="304" r:id="rId10"/>
    <p:sldId id="312" r:id="rId11"/>
    <p:sldId id="313" r:id="rId12"/>
    <p:sldId id="314" r:id="rId13"/>
    <p:sldId id="309" r:id="rId1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95872"/>
  </p:normalViewPr>
  <p:slideViewPr>
    <p:cSldViewPr snapToGrid="0" snapToObjects="1">
      <p:cViewPr varScale="1">
        <p:scale>
          <a:sx n="85" d="100"/>
          <a:sy n="85" d="100"/>
        </p:scale>
        <p:origin x="403" y="53"/>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12/5/2022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127109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4097039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6</a:t>
            </a:fld>
            <a:endParaRPr lang="en-US" dirty="0"/>
          </a:p>
        </p:txBody>
      </p:sp>
    </p:spTree>
    <p:extLst>
      <p:ext uri="{BB962C8B-B14F-4D97-AF65-F5344CB8AC3E}">
        <p14:creationId xmlns:p14="http://schemas.microsoft.com/office/powerpoint/2010/main" val="4194583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2612277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noAutofit/>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youtu.be/FE3xPpNFS_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3" Type="http://schemas.openxmlformats.org/officeDocument/2006/relationships/hyperlink" Target="mailto:bmarthal@buffalo.edu" TargetMode="External"/><Relationship Id="rId2" Type="http://schemas.openxmlformats.org/officeDocument/2006/relationships/hyperlink" Target="mailto:soujanva@buffalo.edu" TargetMode="External"/><Relationship Id="rId1" Type="http://schemas.openxmlformats.org/officeDocument/2006/relationships/slideLayout" Target="../slideLayouts/slideLayout1.xml"/><Relationship Id="rId4" Type="http://schemas.openxmlformats.org/officeDocument/2006/relationships/hyperlink" Target="mailto:smadavar@buffalo.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3897" y="3801034"/>
            <a:ext cx="6638544" cy="1156447"/>
          </a:xfrm>
        </p:spPr>
        <p:txBody>
          <a:bodyPr/>
          <a:lstStyle/>
          <a:p>
            <a:r>
              <a:rPr lang="en-US" dirty="0"/>
              <a:t>Final Project </a:t>
            </a:r>
          </a:p>
          <a:p>
            <a:r>
              <a:rPr lang="en-US" sz="1800" dirty="0"/>
              <a:t>YouTube Video URL : </a:t>
            </a:r>
            <a:r>
              <a:rPr lang="en-US" sz="1800" dirty="0">
                <a:hlinkClick r:id="rId2"/>
              </a:rPr>
              <a:t>https://youtu.be/FE3xPpNFS_I</a:t>
            </a:r>
            <a:endParaRPr lang="en-US" sz="1800" dirty="0"/>
          </a:p>
          <a:p>
            <a:endParaRPr lang="en-US" sz="1800" dirty="0"/>
          </a:p>
          <a:p>
            <a:endParaRPr lang="en-US" sz="1800" dirty="0"/>
          </a:p>
          <a:p>
            <a:endParaRPr lang="en-US" dirty="0"/>
          </a:p>
        </p:txBody>
      </p:sp>
      <p:sp>
        <p:nvSpPr>
          <p:cNvPr id="3" name="Title 2"/>
          <p:cNvSpPr>
            <a:spLocks noGrp="1"/>
          </p:cNvSpPr>
          <p:nvPr>
            <p:ph type="ctrTitle"/>
          </p:nvPr>
        </p:nvSpPr>
        <p:spPr>
          <a:xfrm>
            <a:off x="523897" y="1277649"/>
            <a:ext cx="6638544" cy="2265740"/>
          </a:xfrm>
        </p:spPr>
        <p:txBody>
          <a:bodyPr/>
          <a:lstStyle/>
          <a:p>
            <a:r>
              <a:rPr lang="it-IT" sz="4800" dirty="0"/>
              <a:t>CDA 541 Statistical Data Mining I</a:t>
            </a:r>
            <a:endParaRPr lang="en-US" sz="4800" dirty="0"/>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292" y="1083654"/>
            <a:ext cx="5227771" cy="485170"/>
          </a:xfrm>
        </p:spPr>
        <p:txBody>
          <a:bodyPr anchor="t">
            <a:normAutofit fontScale="90000"/>
          </a:bodyPr>
          <a:lstStyle/>
          <a:p>
            <a:pPr algn="ctr"/>
            <a:r>
              <a:rPr lang="en-US" dirty="0"/>
              <a:t>ADA Boost</a:t>
            </a:r>
          </a:p>
        </p:txBody>
      </p:sp>
      <p:cxnSp>
        <p:nvCxnSpPr>
          <p:cNvPr id="16" name="Straight Connector 15">
            <a:extLst>
              <a:ext uri="{FF2B5EF4-FFF2-40B4-BE49-F238E27FC236}">
                <a16:creationId xmlns:a16="http://schemas.microsoft.com/office/drawing/2014/main" id="{E1916AA0-6DD4-BD0C-F45F-CC8F90AAF9A8}"/>
              </a:ext>
            </a:extLst>
          </p:cNvPr>
          <p:cNvCxnSpPr/>
          <p:nvPr/>
        </p:nvCxnSpPr>
        <p:spPr>
          <a:xfrm>
            <a:off x="6176682" y="1083654"/>
            <a:ext cx="0" cy="537093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660FC8C-F06E-9391-9A05-DACD8FF04F2A}"/>
              </a:ext>
            </a:extLst>
          </p:cNvPr>
          <p:cNvSpPr txBox="1">
            <a:spLocks/>
          </p:cNvSpPr>
          <p:nvPr/>
        </p:nvSpPr>
        <p:spPr>
          <a:xfrm>
            <a:off x="6176682" y="1083654"/>
            <a:ext cx="5227771"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r>
              <a:rPr lang="en-US" dirty="0"/>
              <a:t>Gradient Boost</a:t>
            </a:r>
          </a:p>
        </p:txBody>
      </p:sp>
      <p:pic>
        <p:nvPicPr>
          <p:cNvPr id="6" name="Picture 5">
            <a:extLst>
              <a:ext uri="{FF2B5EF4-FFF2-40B4-BE49-F238E27FC236}">
                <a16:creationId xmlns:a16="http://schemas.microsoft.com/office/drawing/2014/main" id="{B2EDAE1F-B86B-994B-8178-B2F5A70A5AE3}"/>
              </a:ext>
            </a:extLst>
          </p:cNvPr>
          <p:cNvPicPr>
            <a:picLocks noChangeAspect="1"/>
          </p:cNvPicPr>
          <p:nvPr/>
        </p:nvPicPr>
        <p:blipFill>
          <a:blip r:embed="rId2"/>
          <a:stretch>
            <a:fillRect/>
          </a:stretch>
        </p:blipFill>
        <p:spPr>
          <a:xfrm>
            <a:off x="639010" y="1661732"/>
            <a:ext cx="4282274" cy="801860"/>
          </a:xfrm>
          <a:prstGeom prst="rect">
            <a:avLst/>
          </a:prstGeom>
        </p:spPr>
      </p:pic>
      <p:pic>
        <p:nvPicPr>
          <p:cNvPr id="9" name="Picture 8">
            <a:extLst>
              <a:ext uri="{FF2B5EF4-FFF2-40B4-BE49-F238E27FC236}">
                <a16:creationId xmlns:a16="http://schemas.microsoft.com/office/drawing/2014/main" id="{D02AB351-00DD-3C9C-99D2-497512B39114}"/>
              </a:ext>
            </a:extLst>
          </p:cNvPr>
          <p:cNvPicPr>
            <a:picLocks noChangeAspect="1"/>
          </p:cNvPicPr>
          <p:nvPr/>
        </p:nvPicPr>
        <p:blipFill>
          <a:blip r:embed="rId3"/>
          <a:stretch>
            <a:fillRect/>
          </a:stretch>
        </p:blipFill>
        <p:spPr>
          <a:xfrm>
            <a:off x="948912" y="2645891"/>
            <a:ext cx="4282277" cy="2958503"/>
          </a:xfrm>
          <a:prstGeom prst="rect">
            <a:avLst/>
          </a:prstGeom>
        </p:spPr>
      </p:pic>
      <p:pic>
        <p:nvPicPr>
          <p:cNvPr id="13" name="Picture 12">
            <a:extLst>
              <a:ext uri="{FF2B5EF4-FFF2-40B4-BE49-F238E27FC236}">
                <a16:creationId xmlns:a16="http://schemas.microsoft.com/office/drawing/2014/main" id="{C195A042-1AFE-0719-53E7-F550DE26D31C}"/>
              </a:ext>
            </a:extLst>
          </p:cNvPr>
          <p:cNvPicPr>
            <a:picLocks noChangeAspect="1"/>
          </p:cNvPicPr>
          <p:nvPr/>
        </p:nvPicPr>
        <p:blipFill>
          <a:blip r:embed="rId4"/>
          <a:stretch>
            <a:fillRect/>
          </a:stretch>
        </p:blipFill>
        <p:spPr>
          <a:xfrm>
            <a:off x="639010" y="5805593"/>
            <a:ext cx="5464013" cy="662997"/>
          </a:xfrm>
          <a:prstGeom prst="rect">
            <a:avLst/>
          </a:prstGeom>
        </p:spPr>
      </p:pic>
      <p:pic>
        <p:nvPicPr>
          <p:cNvPr id="18" name="Picture 17">
            <a:extLst>
              <a:ext uri="{FF2B5EF4-FFF2-40B4-BE49-F238E27FC236}">
                <a16:creationId xmlns:a16="http://schemas.microsoft.com/office/drawing/2014/main" id="{B374A08E-612C-FC05-A0C3-46A7C7AB6D6C}"/>
              </a:ext>
            </a:extLst>
          </p:cNvPr>
          <p:cNvPicPr>
            <a:picLocks noChangeAspect="1"/>
          </p:cNvPicPr>
          <p:nvPr/>
        </p:nvPicPr>
        <p:blipFill rotWithShape="1">
          <a:blip r:embed="rId5"/>
          <a:srcRect t="11309"/>
          <a:stretch/>
        </p:blipFill>
        <p:spPr>
          <a:xfrm>
            <a:off x="6690869" y="1661732"/>
            <a:ext cx="3738570" cy="815789"/>
          </a:xfrm>
          <a:prstGeom prst="rect">
            <a:avLst/>
          </a:prstGeom>
        </p:spPr>
      </p:pic>
      <p:pic>
        <p:nvPicPr>
          <p:cNvPr id="22" name="Picture 21">
            <a:extLst>
              <a:ext uri="{FF2B5EF4-FFF2-40B4-BE49-F238E27FC236}">
                <a16:creationId xmlns:a16="http://schemas.microsoft.com/office/drawing/2014/main" id="{5679ACFA-372C-3DDF-4992-568873E1B8AA}"/>
              </a:ext>
            </a:extLst>
          </p:cNvPr>
          <p:cNvPicPr>
            <a:picLocks noChangeAspect="1"/>
          </p:cNvPicPr>
          <p:nvPr/>
        </p:nvPicPr>
        <p:blipFill>
          <a:blip r:embed="rId6"/>
          <a:stretch>
            <a:fillRect/>
          </a:stretch>
        </p:blipFill>
        <p:spPr>
          <a:xfrm>
            <a:off x="6771551" y="2645891"/>
            <a:ext cx="4396698" cy="2885333"/>
          </a:xfrm>
          <a:prstGeom prst="rect">
            <a:avLst/>
          </a:prstGeom>
        </p:spPr>
      </p:pic>
      <p:pic>
        <p:nvPicPr>
          <p:cNvPr id="25" name="Picture 24">
            <a:extLst>
              <a:ext uri="{FF2B5EF4-FFF2-40B4-BE49-F238E27FC236}">
                <a16:creationId xmlns:a16="http://schemas.microsoft.com/office/drawing/2014/main" id="{F348010C-CF89-2612-353F-0ABB47AAB08A}"/>
              </a:ext>
            </a:extLst>
          </p:cNvPr>
          <p:cNvPicPr>
            <a:picLocks noChangeAspect="1"/>
          </p:cNvPicPr>
          <p:nvPr/>
        </p:nvPicPr>
        <p:blipFill>
          <a:blip r:embed="rId7"/>
          <a:stretch>
            <a:fillRect/>
          </a:stretch>
        </p:blipFill>
        <p:spPr>
          <a:xfrm>
            <a:off x="6397302" y="5805593"/>
            <a:ext cx="5723116" cy="548688"/>
          </a:xfrm>
          <a:prstGeom prst="rect">
            <a:avLst/>
          </a:prstGeom>
        </p:spPr>
      </p:pic>
    </p:spTree>
    <p:extLst>
      <p:ext uri="{BB962C8B-B14F-4D97-AF65-F5344CB8AC3E}">
        <p14:creationId xmlns:p14="http://schemas.microsoft.com/office/powerpoint/2010/main" val="191868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6928" y="1316736"/>
            <a:ext cx="10515600" cy="485170"/>
          </a:xfrm>
        </p:spPr>
        <p:txBody>
          <a:bodyPr anchor="t">
            <a:normAutofit fontScale="90000"/>
          </a:bodyPr>
          <a:lstStyle/>
          <a:p>
            <a:pPr algn="ctr"/>
            <a:r>
              <a:rPr lang="en-US" dirty="0"/>
              <a:t>Decision Tree</a:t>
            </a:r>
          </a:p>
        </p:txBody>
      </p:sp>
      <p:sp>
        <p:nvSpPr>
          <p:cNvPr id="3" name="Title 1">
            <a:extLst>
              <a:ext uri="{FF2B5EF4-FFF2-40B4-BE49-F238E27FC236}">
                <a16:creationId xmlns:a16="http://schemas.microsoft.com/office/drawing/2014/main" id="{C89AB372-5E3B-C4EA-37D6-8CC65AC25B98}"/>
              </a:ext>
            </a:extLst>
          </p:cNvPr>
          <p:cNvSpPr txBox="1">
            <a:spLocks/>
          </p:cNvSpPr>
          <p:nvPr/>
        </p:nvSpPr>
        <p:spPr>
          <a:xfrm>
            <a:off x="629681" y="1801906"/>
            <a:ext cx="2194201"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endParaRPr lang="en-US" dirty="0"/>
          </a:p>
        </p:txBody>
      </p:sp>
      <p:sp>
        <p:nvSpPr>
          <p:cNvPr id="5" name="TextBox 4">
            <a:extLst>
              <a:ext uri="{FF2B5EF4-FFF2-40B4-BE49-F238E27FC236}">
                <a16:creationId xmlns:a16="http://schemas.microsoft.com/office/drawing/2014/main" id="{311D19F6-6B61-4B84-6011-868539478C4E}"/>
              </a:ext>
            </a:extLst>
          </p:cNvPr>
          <p:cNvSpPr txBox="1"/>
          <p:nvPr/>
        </p:nvSpPr>
        <p:spPr>
          <a:xfrm>
            <a:off x="457200" y="1859825"/>
            <a:ext cx="6347012" cy="369332"/>
          </a:xfrm>
          <a:prstGeom prst="rect">
            <a:avLst/>
          </a:prstGeom>
          <a:noFill/>
        </p:spPr>
        <p:txBody>
          <a:bodyPr wrap="square" rtlCol="0">
            <a:spAutoFit/>
          </a:bodyPr>
          <a:lstStyle/>
          <a:p>
            <a:r>
              <a:rPr lang="en-IN" dirty="0"/>
              <a:t>Finding out the Cost complexity parameter to prune the tree</a:t>
            </a:r>
          </a:p>
        </p:txBody>
      </p:sp>
      <p:pic>
        <p:nvPicPr>
          <p:cNvPr id="7" name="Picture 6">
            <a:extLst>
              <a:ext uri="{FF2B5EF4-FFF2-40B4-BE49-F238E27FC236}">
                <a16:creationId xmlns:a16="http://schemas.microsoft.com/office/drawing/2014/main" id="{704AB738-4C28-DC21-C4DC-7D67D8C1B82A}"/>
              </a:ext>
            </a:extLst>
          </p:cNvPr>
          <p:cNvPicPr>
            <a:picLocks noChangeAspect="1"/>
          </p:cNvPicPr>
          <p:nvPr/>
        </p:nvPicPr>
        <p:blipFill>
          <a:blip r:embed="rId3"/>
          <a:stretch>
            <a:fillRect/>
          </a:stretch>
        </p:blipFill>
        <p:spPr>
          <a:xfrm>
            <a:off x="7106047" y="1555448"/>
            <a:ext cx="4214225" cy="2712955"/>
          </a:xfrm>
          <a:prstGeom prst="rect">
            <a:avLst/>
          </a:prstGeom>
        </p:spPr>
      </p:pic>
      <p:sp>
        <p:nvSpPr>
          <p:cNvPr id="8" name="TextBox 7">
            <a:extLst>
              <a:ext uri="{FF2B5EF4-FFF2-40B4-BE49-F238E27FC236}">
                <a16:creationId xmlns:a16="http://schemas.microsoft.com/office/drawing/2014/main" id="{5533A097-0757-7543-C827-6CAC9F36033C}"/>
              </a:ext>
            </a:extLst>
          </p:cNvPr>
          <p:cNvSpPr txBox="1"/>
          <p:nvPr/>
        </p:nvSpPr>
        <p:spPr>
          <a:xfrm>
            <a:off x="457200" y="2460431"/>
            <a:ext cx="5638800" cy="923330"/>
          </a:xfrm>
          <a:prstGeom prst="rect">
            <a:avLst/>
          </a:prstGeom>
          <a:noFill/>
        </p:spPr>
        <p:txBody>
          <a:bodyPr wrap="square" rtlCol="0">
            <a:spAutoFit/>
          </a:bodyPr>
          <a:lstStyle/>
          <a:p>
            <a:r>
              <a:rPr lang="en-IN" dirty="0"/>
              <a:t>From the graph we could see at cp = 0 we could see best accuracy for both train and test sets . So we are setting cp to 0 , when building our decision tree</a:t>
            </a:r>
          </a:p>
        </p:txBody>
      </p:sp>
      <p:sp>
        <p:nvSpPr>
          <p:cNvPr id="9" name="Title 1">
            <a:extLst>
              <a:ext uri="{FF2B5EF4-FFF2-40B4-BE49-F238E27FC236}">
                <a16:creationId xmlns:a16="http://schemas.microsoft.com/office/drawing/2014/main" id="{3B85DA33-70EE-FCC8-FBA8-3A58DFF965AE}"/>
              </a:ext>
            </a:extLst>
          </p:cNvPr>
          <p:cNvSpPr txBox="1">
            <a:spLocks/>
          </p:cNvSpPr>
          <p:nvPr/>
        </p:nvSpPr>
        <p:spPr>
          <a:xfrm>
            <a:off x="0" y="4029691"/>
            <a:ext cx="6868303"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r>
              <a:rPr lang="en-US" dirty="0"/>
              <a:t>Results</a:t>
            </a:r>
          </a:p>
        </p:txBody>
      </p:sp>
      <p:pic>
        <p:nvPicPr>
          <p:cNvPr id="13" name="Picture 12">
            <a:extLst>
              <a:ext uri="{FF2B5EF4-FFF2-40B4-BE49-F238E27FC236}">
                <a16:creationId xmlns:a16="http://schemas.microsoft.com/office/drawing/2014/main" id="{A78BC1D7-1869-E5D4-CBAE-E9057F7756FE}"/>
              </a:ext>
            </a:extLst>
          </p:cNvPr>
          <p:cNvPicPr>
            <a:picLocks noChangeAspect="1"/>
          </p:cNvPicPr>
          <p:nvPr/>
        </p:nvPicPr>
        <p:blipFill>
          <a:blip r:embed="rId4"/>
          <a:stretch>
            <a:fillRect/>
          </a:stretch>
        </p:blipFill>
        <p:spPr>
          <a:xfrm>
            <a:off x="457200" y="4688310"/>
            <a:ext cx="3018214" cy="690514"/>
          </a:xfrm>
          <a:prstGeom prst="rect">
            <a:avLst/>
          </a:prstGeom>
        </p:spPr>
      </p:pic>
      <p:pic>
        <p:nvPicPr>
          <p:cNvPr id="17" name="Picture 16">
            <a:extLst>
              <a:ext uri="{FF2B5EF4-FFF2-40B4-BE49-F238E27FC236}">
                <a16:creationId xmlns:a16="http://schemas.microsoft.com/office/drawing/2014/main" id="{93EB72AA-AAA1-E6C2-0EAF-1E6B3D7CAE08}"/>
              </a:ext>
            </a:extLst>
          </p:cNvPr>
          <p:cNvPicPr>
            <a:picLocks noChangeAspect="1"/>
          </p:cNvPicPr>
          <p:nvPr/>
        </p:nvPicPr>
        <p:blipFill>
          <a:blip r:embed="rId5"/>
          <a:stretch>
            <a:fillRect/>
          </a:stretch>
        </p:blipFill>
        <p:spPr>
          <a:xfrm>
            <a:off x="466165" y="5624881"/>
            <a:ext cx="6615953" cy="727222"/>
          </a:xfrm>
          <a:prstGeom prst="rect">
            <a:avLst/>
          </a:prstGeom>
        </p:spPr>
      </p:pic>
      <p:pic>
        <p:nvPicPr>
          <p:cNvPr id="20" name="Picture 19">
            <a:extLst>
              <a:ext uri="{FF2B5EF4-FFF2-40B4-BE49-F238E27FC236}">
                <a16:creationId xmlns:a16="http://schemas.microsoft.com/office/drawing/2014/main" id="{B060E91E-B152-8AB2-17E3-7C3928B546C7}"/>
              </a:ext>
            </a:extLst>
          </p:cNvPr>
          <p:cNvPicPr>
            <a:picLocks noChangeAspect="1"/>
          </p:cNvPicPr>
          <p:nvPr/>
        </p:nvPicPr>
        <p:blipFill>
          <a:blip r:embed="rId6"/>
          <a:stretch>
            <a:fillRect/>
          </a:stretch>
        </p:blipFill>
        <p:spPr>
          <a:xfrm>
            <a:off x="7319862" y="4231196"/>
            <a:ext cx="3718882" cy="2522439"/>
          </a:xfrm>
          <a:prstGeom prst="rect">
            <a:avLst/>
          </a:prstGeom>
        </p:spPr>
      </p:pic>
    </p:spTree>
    <p:extLst>
      <p:ext uri="{BB962C8B-B14F-4D97-AF65-F5344CB8AC3E}">
        <p14:creationId xmlns:p14="http://schemas.microsoft.com/office/powerpoint/2010/main" val="394602290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34A0D974-2FF1-1BE1-47BD-BD48BE81F94B}"/>
              </a:ext>
            </a:extLst>
          </p:cNvPr>
          <p:cNvPicPr>
            <a:picLocks noChangeAspect="1"/>
          </p:cNvPicPr>
          <p:nvPr/>
        </p:nvPicPr>
        <p:blipFill>
          <a:blip r:embed="rId3"/>
          <a:stretch>
            <a:fillRect/>
          </a:stretch>
        </p:blipFill>
        <p:spPr>
          <a:xfrm>
            <a:off x="629681" y="1353671"/>
            <a:ext cx="9678987" cy="3121472"/>
          </a:xfrm>
          <a:prstGeom prst="rect">
            <a:avLst/>
          </a:prstGeom>
          <a:noFill/>
        </p:spPr>
      </p:pic>
      <p:sp>
        <p:nvSpPr>
          <p:cNvPr id="2" name="Title 1"/>
          <p:cNvSpPr>
            <a:spLocks noGrp="1"/>
          </p:cNvSpPr>
          <p:nvPr>
            <p:ph type="title"/>
          </p:nvPr>
        </p:nvSpPr>
        <p:spPr>
          <a:xfrm>
            <a:off x="566928" y="1025127"/>
            <a:ext cx="10515600" cy="463014"/>
          </a:xfrm>
        </p:spPr>
        <p:txBody>
          <a:bodyPr anchor="t">
            <a:normAutofit fontScale="90000"/>
          </a:bodyPr>
          <a:lstStyle/>
          <a:p>
            <a:r>
              <a:rPr lang="en-US" dirty="0"/>
              <a:t>Results Summary</a:t>
            </a:r>
          </a:p>
        </p:txBody>
      </p:sp>
      <p:sp>
        <p:nvSpPr>
          <p:cNvPr id="3" name="Title 1">
            <a:extLst>
              <a:ext uri="{FF2B5EF4-FFF2-40B4-BE49-F238E27FC236}">
                <a16:creationId xmlns:a16="http://schemas.microsoft.com/office/drawing/2014/main" id="{C89AB372-5E3B-C4EA-37D6-8CC65AC25B98}"/>
              </a:ext>
            </a:extLst>
          </p:cNvPr>
          <p:cNvSpPr txBox="1">
            <a:spLocks/>
          </p:cNvSpPr>
          <p:nvPr/>
        </p:nvSpPr>
        <p:spPr>
          <a:xfrm>
            <a:off x="629681" y="1801906"/>
            <a:ext cx="2194201"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endParaRPr lang="en-US" dirty="0"/>
          </a:p>
        </p:txBody>
      </p:sp>
      <p:sp>
        <p:nvSpPr>
          <p:cNvPr id="10" name="TextBox 9">
            <a:extLst>
              <a:ext uri="{FF2B5EF4-FFF2-40B4-BE49-F238E27FC236}">
                <a16:creationId xmlns:a16="http://schemas.microsoft.com/office/drawing/2014/main" id="{430FF50B-2AD9-93FA-1351-D78D992B28F3}"/>
              </a:ext>
            </a:extLst>
          </p:cNvPr>
          <p:cNvSpPr txBox="1"/>
          <p:nvPr/>
        </p:nvSpPr>
        <p:spPr>
          <a:xfrm>
            <a:off x="629680" y="4964443"/>
            <a:ext cx="10343119" cy="1754326"/>
          </a:xfrm>
          <a:prstGeom prst="rect">
            <a:avLst/>
          </a:prstGeom>
          <a:noFill/>
        </p:spPr>
        <p:txBody>
          <a:bodyPr wrap="square" rtlCol="0">
            <a:spAutoFit/>
          </a:bodyPr>
          <a:lstStyle/>
          <a:p>
            <a:r>
              <a:rPr lang="en-IN" dirty="0"/>
              <a:t>We can see the best accuracy for both ‘Random Forest’ and ‘Gradient Boosting’ models. But if we consider the time complexity of the model as well , ‘Random Forest’ will be the best model for this dataset.</a:t>
            </a:r>
          </a:p>
          <a:p>
            <a:endParaRPr lang="en-IN" dirty="0"/>
          </a:p>
          <a:p>
            <a:r>
              <a:rPr lang="en-IN" dirty="0"/>
              <a:t>Logistic regression performed poorly when compared. We did not balance the data , but we are able to see good results.</a:t>
            </a:r>
          </a:p>
        </p:txBody>
      </p:sp>
      <p:sp>
        <p:nvSpPr>
          <p:cNvPr id="4" name="Title 1">
            <a:extLst>
              <a:ext uri="{FF2B5EF4-FFF2-40B4-BE49-F238E27FC236}">
                <a16:creationId xmlns:a16="http://schemas.microsoft.com/office/drawing/2014/main" id="{871F7F71-57E7-D564-537F-1B142B3579B5}"/>
              </a:ext>
            </a:extLst>
          </p:cNvPr>
          <p:cNvSpPr txBox="1">
            <a:spLocks/>
          </p:cNvSpPr>
          <p:nvPr/>
        </p:nvSpPr>
        <p:spPr>
          <a:xfrm>
            <a:off x="629681" y="4488286"/>
            <a:ext cx="10515600" cy="463014"/>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dirty="0"/>
              <a:t>Conclusion</a:t>
            </a:r>
          </a:p>
        </p:txBody>
      </p:sp>
    </p:spTree>
    <p:extLst>
      <p:ext uri="{BB962C8B-B14F-4D97-AF65-F5344CB8AC3E}">
        <p14:creationId xmlns:p14="http://schemas.microsoft.com/office/powerpoint/2010/main" val="48897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58368" y="2615543"/>
            <a:ext cx="6638544" cy="813457"/>
          </a:xfrm>
        </p:spPr>
        <p:txBody>
          <a:bodyPr/>
          <a:lstStyle/>
          <a:p>
            <a:r>
              <a:rPr lang="en-IN" sz="4800" dirty="0"/>
              <a:t>Thank You</a:t>
            </a:r>
            <a:endParaRPr lang="en-US" sz="4800" dirty="0"/>
          </a:p>
        </p:txBody>
      </p:sp>
      <p:graphicFrame>
        <p:nvGraphicFramePr>
          <p:cNvPr id="4" name="Table 3">
            <a:extLst>
              <a:ext uri="{FF2B5EF4-FFF2-40B4-BE49-F238E27FC236}">
                <a16:creationId xmlns:a16="http://schemas.microsoft.com/office/drawing/2014/main" id="{7A07EA7A-86F2-82A6-F05A-568203A47E82}"/>
              </a:ext>
            </a:extLst>
          </p:cNvPr>
          <p:cNvGraphicFramePr>
            <a:graphicFrameLocks noGrp="1"/>
          </p:cNvGraphicFramePr>
          <p:nvPr>
            <p:extLst>
              <p:ext uri="{D42A27DB-BD31-4B8C-83A1-F6EECF244321}">
                <p14:modId xmlns:p14="http://schemas.microsoft.com/office/powerpoint/2010/main" val="2550249131"/>
              </p:ext>
            </p:extLst>
          </p:nvPr>
        </p:nvGraphicFramePr>
        <p:xfrm>
          <a:off x="801804" y="3971365"/>
          <a:ext cx="6305990" cy="974164"/>
        </p:xfrm>
        <a:graphic>
          <a:graphicData uri="http://schemas.openxmlformats.org/drawingml/2006/table">
            <a:tbl>
              <a:tblPr firstRow="1" firstCol="1" bandRow="1"/>
              <a:tblGrid>
                <a:gridCol w="2583498">
                  <a:extLst>
                    <a:ext uri="{9D8B030D-6E8A-4147-A177-3AD203B41FA5}">
                      <a16:colId xmlns:a16="http://schemas.microsoft.com/office/drawing/2014/main" val="1689706612"/>
                    </a:ext>
                  </a:extLst>
                </a:gridCol>
                <a:gridCol w="1613853">
                  <a:extLst>
                    <a:ext uri="{9D8B030D-6E8A-4147-A177-3AD203B41FA5}">
                      <a16:colId xmlns:a16="http://schemas.microsoft.com/office/drawing/2014/main" val="3997187963"/>
                    </a:ext>
                  </a:extLst>
                </a:gridCol>
                <a:gridCol w="2108639">
                  <a:extLst>
                    <a:ext uri="{9D8B030D-6E8A-4147-A177-3AD203B41FA5}">
                      <a16:colId xmlns:a16="http://schemas.microsoft.com/office/drawing/2014/main" val="1536647077"/>
                    </a:ext>
                  </a:extLst>
                </a:gridCol>
              </a:tblGrid>
              <a:tr h="243541">
                <a:tc>
                  <a:txBody>
                    <a:bodyPr/>
                    <a:lstStyle/>
                    <a:p>
                      <a:pPr>
                        <a:lnSpc>
                          <a:spcPct val="107000"/>
                        </a:lnSpc>
                        <a:spcAft>
                          <a:spcPts val="800"/>
                        </a:spcAft>
                      </a:pPr>
                      <a:r>
                        <a:rPr lang="en-IN"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 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UB Person Number</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323366"/>
                  </a:ext>
                </a:extLst>
              </a:tr>
              <a:tr h="243541">
                <a:tc>
                  <a:txBody>
                    <a:bodyPr/>
                    <a:lstStyle/>
                    <a:p>
                      <a:pPr>
                        <a:lnSpc>
                          <a:spcPct val="107000"/>
                        </a:lnSpc>
                        <a:spcAft>
                          <a:spcPts val="800"/>
                        </a:spcAft>
                      </a:pPr>
                      <a:r>
                        <a:rPr lang="en-IN"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Soujan Vakulabharanam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200" u="sng">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rPr>
                        <a:t>soujanva@buffalo.edu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50487440</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3261850"/>
                  </a:ext>
                </a:extLst>
              </a:tr>
              <a:tr h="243541">
                <a:tc>
                  <a:txBody>
                    <a:bodyPr/>
                    <a:lstStyle/>
                    <a:p>
                      <a:pPr>
                        <a:lnSpc>
                          <a:spcPct val="107000"/>
                        </a:lnSpc>
                        <a:spcAft>
                          <a:spcPts val="800"/>
                        </a:spcAft>
                      </a:pPr>
                      <a:r>
                        <a:rPr lang="en-IN"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Bharanidhar Reddy </a:t>
                      </a:r>
                      <a:r>
                        <a:rPr lang="en-IN" sz="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Marthala</a:t>
                      </a:r>
                      <a:r>
                        <a:rPr lang="en-IN"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3"/>
                        </a:rPr>
                        <a:t>bmarthal@buffalo.edu</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50479432</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832674"/>
                  </a:ext>
                </a:extLst>
              </a:tr>
              <a:tr h="243541">
                <a:tc>
                  <a:txBody>
                    <a:bodyPr/>
                    <a:lstStyle/>
                    <a:p>
                      <a:pPr>
                        <a:lnSpc>
                          <a:spcPct val="107000"/>
                        </a:lnSpc>
                        <a:spcAft>
                          <a:spcPts val="800"/>
                        </a:spcAft>
                      </a:pPr>
                      <a:r>
                        <a:rPr lang="en-IN"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Sunil Kumar Madavaram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200" u="sng" kern="1200" dirty="0">
                          <a:solidFill>
                            <a:schemeClr val="tx1"/>
                          </a:solidFill>
                          <a:effectLst/>
                          <a:latin typeface="Calibri" panose="020F0502020204030204" pitchFamily="34" charset="0"/>
                          <a:ea typeface="+mn-ea"/>
                          <a:cs typeface="Calibri" panose="020F0502020204030204" pitchFamily="34" charset="0"/>
                          <a:hlinkClick r:id="rId4"/>
                        </a:rPr>
                        <a:t>smadavar@buffalo.edu</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200" dirty="0">
                          <a:effectLst/>
                          <a:latin typeface="Calibri" panose="020F0502020204030204" pitchFamily="34" charset="0"/>
                          <a:ea typeface="Calibri" panose="020F0502020204030204" pitchFamily="34" charset="0"/>
                          <a:cs typeface="Calibri" panose="020F0502020204030204" pitchFamily="34" charset="0"/>
                        </a:rPr>
                        <a:t>50461816</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094405"/>
                  </a:ext>
                </a:extLst>
              </a:tr>
            </a:tbl>
          </a:graphicData>
        </a:graphic>
      </p:graphicFrame>
    </p:spTree>
    <p:extLst>
      <p:ext uri="{BB962C8B-B14F-4D97-AF65-F5344CB8AC3E}">
        <p14:creationId xmlns:p14="http://schemas.microsoft.com/office/powerpoint/2010/main" val="422725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9467" y="2189264"/>
            <a:ext cx="10896391" cy="2875796"/>
          </a:xfrm>
        </p:spPr>
        <p:txBody>
          <a:bodyPr/>
          <a:lstStyle/>
          <a:p>
            <a:r>
              <a:rPr lang="en-IN" sz="1800" dirty="0">
                <a:effectLst/>
                <a:latin typeface="+mn-lt"/>
                <a:ea typeface="Calibri" panose="020F0502020204030204" pitchFamily="34" charset="0"/>
                <a:cs typeface="Times New Roman" panose="02020603050405020304" pitchFamily="18" charset="0"/>
              </a:rPr>
              <a:t>The goal of this project is </a:t>
            </a:r>
            <a:r>
              <a:rPr lang="en-IN" dirty="0">
                <a:latin typeface="+mn-lt"/>
                <a:ea typeface="Calibri" panose="020F0502020204030204" pitchFamily="34" charset="0"/>
                <a:cs typeface="Times New Roman" panose="02020603050405020304" pitchFamily="18" charset="0"/>
              </a:rPr>
              <a:t>to predict the trigger of the fire alarm using the smoke data. </a:t>
            </a:r>
            <a:r>
              <a:rPr lang="en-IN" sz="1800" dirty="0">
                <a:effectLst/>
                <a:latin typeface="+mn-lt"/>
                <a:ea typeface="Calibri" panose="020F0502020204030204" pitchFamily="34" charset="0"/>
                <a:cs typeface="Times New Roman" panose="02020603050405020304" pitchFamily="18" charset="0"/>
              </a:rPr>
              <a:t>We are having 60k observations and 15 features in the data to predict the outcome. These features include the amount of chemical compounds present in the air along with some properties like Humidity  , Pressure etc. </a:t>
            </a:r>
          </a:p>
          <a:p>
            <a:endParaRPr lang="en-IN" dirty="0">
              <a:latin typeface="Calibri" panose="020F0502020204030204" pitchFamily="34" charset="0"/>
              <a:cs typeface="Times New Roman" panose="02020603050405020304" pitchFamily="18" charset="0"/>
            </a:endParaRPr>
          </a:p>
          <a:p>
            <a:r>
              <a:rPr lang="en-US" dirty="0"/>
              <a:t>We are going to build multiple classification models, check their performance on this dataset , to determine the best model for this data. Classification Models include - Logistic Regression , KNN , Decision Tree , Random Forest ,  ADA Boost , Gradient Boost . Best model will be proposed based on the train and test error and accuracy of the model.</a:t>
            </a:r>
          </a:p>
        </p:txBody>
      </p:sp>
      <p:sp>
        <p:nvSpPr>
          <p:cNvPr id="3" name="Title 2"/>
          <p:cNvSpPr>
            <a:spLocks noGrp="1"/>
          </p:cNvSpPr>
          <p:nvPr>
            <p:ph type="title"/>
          </p:nvPr>
        </p:nvSpPr>
        <p:spPr>
          <a:xfrm>
            <a:off x="569468" y="1320800"/>
            <a:ext cx="10515600" cy="716084"/>
          </a:xfrm>
        </p:spPr>
        <p:txBody>
          <a:bodyPr/>
          <a:lstStyle/>
          <a:p>
            <a:pPr algn="ctr"/>
            <a:r>
              <a:rPr lang="en-US" dirty="0"/>
              <a:t>Predicting Fire alarm Trigger using Smoke Detection Data</a:t>
            </a:r>
          </a:p>
        </p:txBody>
      </p:sp>
    </p:spTree>
    <p:extLst>
      <p:ext uri="{BB962C8B-B14F-4D97-AF65-F5344CB8AC3E}">
        <p14:creationId xmlns:p14="http://schemas.microsoft.com/office/powerpoint/2010/main" val="4381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7F3AB11-ADAF-3EEA-18D4-4FCC78A342D7}"/>
              </a:ext>
            </a:extLst>
          </p:cNvPr>
          <p:cNvSpPr txBox="1">
            <a:spLocks/>
          </p:cNvSpPr>
          <p:nvPr/>
        </p:nvSpPr>
        <p:spPr>
          <a:xfrm>
            <a:off x="569468" y="1053051"/>
            <a:ext cx="10515600" cy="542667"/>
          </a:xfrm>
          <a:prstGeom prst="rect">
            <a:avLst/>
          </a:prstGeom>
          <a:ln>
            <a:noFill/>
          </a:ln>
        </p:spPr>
        <p:txBody>
          <a:bodyPr vert="horz" lIns="0" tIns="45720" rIns="91440" bIns="45720" rtlCol="0" anchor="b" anchorCtr="0">
            <a:noAutofit/>
          </a:bodyPr>
          <a:lstStyle>
            <a:lvl1pPr algn="l" defTabSz="914400" rtl="0" eaLnBrk="1" latinLnBrk="0" hangingPunct="1">
              <a:lnSpc>
                <a:spcPts val="5800"/>
              </a:lnSpc>
              <a:spcBef>
                <a:spcPct val="0"/>
              </a:spcBef>
              <a:buNone/>
              <a:defRPr sz="6000" b="1" i="0" kern="1200" cap="all" baseline="0">
                <a:solidFill>
                  <a:srgbClr val="005BBB"/>
                </a:solidFill>
                <a:latin typeface="Arial" charset="0"/>
                <a:ea typeface="Arial" charset="0"/>
                <a:cs typeface="Arial" charset="0"/>
              </a:defRPr>
            </a:lvl1pPr>
          </a:lstStyle>
          <a:p>
            <a:pPr algn="ctr"/>
            <a:r>
              <a:rPr lang="en-US" sz="3000" b="0" cap="none" dirty="0">
                <a:latin typeface="+mj-lt"/>
              </a:rPr>
              <a:t>Dataset Overview</a:t>
            </a:r>
          </a:p>
        </p:txBody>
      </p:sp>
      <p:pic>
        <p:nvPicPr>
          <p:cNvPr id="3" name="Picture 2">
            <a:extLst>
              <a:ext uri="{FF2B5EF4-FFF2-40B4-BE49-F238E27FC236}">
                <a16:creationId xmlns:a16="http://schemas.microsoft.com/office/drawing/2014/main" id="{8C142D8C-F172-9963-19FD-DF9ABCBF1A23}"/>
              </a:ext>
            </a:extLst>
          </p:cNvPr>
          <p:cNvPicPr>
            <a:picLocks noChangeAspect="1"/>
          </p:cNvPicPr>
          <p:nvPr/>
        </p:nvPicPr>
        <p:blipFill>
          <a:blip r:embed="rId3"/>
          <a:stretch>
            <a:fillRect/>
          </a:stretch>
        </p:blipFill>
        <p:spPr>
          <a:xfrm>
            <a:off x="438079" y="1595718"/>
            <a:ext cx="8278582" cy="5262282"/>
          </a:xfrm>
          <a:prstGeom prst="rect">
            <a:avLst/>
          </a:prstGeom>
        </p:spPr>
      </p:pic>
    </p:spTree>
    <p:extLst>
      <p:ext uri="{BB962C8B-B14F-4D97-AF65-F5344CB8AC3E}">
        <p14:creationId xmlns:p14="http://schemas.microsoft.com/office/powerpoint/2010/main" val="427967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468" y="962758"/>
            <a:ext cx="10515600" cy="480560"/>
          </a:xfrm>
        </p:spPr>
        <p:txBody>
          <a:bodyPr/>
          <a:lstStyle/>
          <a:p>
            <a:pPr algn="ctr">
              <a:lnSpc>
                <a:spcPct val="107000"/>
              </a:lnSpc>
              <a:spcAft>
                <a:spcPts val="800"/>
              </a:spcAft>
            </a:pPr>
            <a:r>
              <a:rPr lang="en-IN" sz="3200" dirty="0">
                <a:effectLst/>
                <a:ea typeface="Calibri" panose="020F0502020204030204" pitchFamily="34" charset="0"/>
                <a:cs typeface="Times New Roman" panose="02020603050405020304" pitchFamily="18" charset="0"/>
              </a:rPr>
              <a:t>Data Exploration</a:t>
            </a:r>
            <a:endParaRPr lang="en-IN" sz="2400" dirty="0">
              <a:effectLst/>
              <a:ea typeface="Calibri" panose="020F0502020204030204" pitchFamily="34" charset="0"/>
              <a:cs typeface="Times New Roman" panose="02020603050405020304" pitchFamily="18" charset="0"/>
            </a:endParaRPr>
          </a:p>
        </p:txBody>
      </p:sp>
      <p:sp>
        <p:nvSpPr>
          <p:cNvPr id="5" name="Text Placeholder 1">
            <a:extLst>
              <a:ext uri="{FF2B5EF4-FFF2-40B4-BE49-F238E27FC236}">
                <a16:creationId xmlns:a16="http://schemas.microsoft.com/office/drawing/2014/main" id="{40140D49-063E-44CA-7968-19041D5C3491}"/>
              </a:ext>
            </a:extLst>
          </p:cNvPr>
          <p:cNvSpPr txBox="1">
            <a:spLocks/>
          </p:cNvSpPr>
          <p:nvPr/>
        </p:nvSpPr>
        <p:spPr>
          <a:xfrm>
            <a:off x="506714" y="1708703"/>
            <a:ext cx="10896391" cy="4426689"/>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mn-lt"/>
                <a:ea typeface="Calibri" panose="020F0502020204030204" pitchFamily="34" charset="0"/>
                <a:cs typeface="Times New Roman" panose="02020603050405020304" pitchFamily="18" charset="0"/>
              </a:rPr>
              <a:t>There are 62,630 observations and 15 predictor variables and 1 response variables . All variables are either Integer or Float and are continuous variables . There are no categorical variables in this dataset . There are no rows which have null values and no duplicate records as well . This dataset is very clean we can proceed with EDA .</a:t>
            </a:r>
          </a:p>
          <a:p>
            <a:pPr marL="0" indent="0">
              <a:buNone/>
            </a:pPr>
            <a:endParaRPr lang="en-IN" sz="1800" dirty="0">
              <a:latin typeface="+mn-lt"/>
              <a:cs typeface="Times New Roman" panose="02020603050405020304" pitchFamily="18" charset="0"/>
            </a:endParaRPr>
          </a:p>
          <a:p>
            <a:pPr marL="0" indent="0">
              <a:buNone/>
            </a:pPr>
            <a:r>
              <a:rPr lang="en-US" sz="1800" dirty="0"/>
              <a:t>There are some columns which we can drop in the data .</a:t>
            </a:r>
          </a:p>
          <a:p>
            <a:r>
              <a:rPr lang="en-US" sz="1800" dirty="0"/>
              <a:t>UTC - This column tells us the time which data point is recorded , which has no effect on the response variable</a:t>
            </a:r>
          </a:p>
          <a:p>
            <a:r>
              <a:rPr lang="en-US" sz="1800" dirty="0"/>
              <a:t>Unnamed: 0 , CNT - These are index columns , so we can remove these as well</a:t>
            </a:r>
          </a:p>
          <a:p>
            <a:pPr marL="0" indent="0">
              <a:buNone/>
            </a:pPr>
            <a:endParaRPr lang="en-US" sz="1800" dirty="0"/>
          </a:p>
          <a:p>
            <a:pPr marL="0" indent="0">
              <a:buNone/>
            </a:pPr>
            <a:r>
              <a:rPr lang="en-US" sz="1800" dirty="0"/>
              <a:t>Temperature, PM , NC values are on different scales . We need to scale the data when we are modelling</a:t>
            </a:r>
          </a:p>
          <a:p>
            <a:pPr marL="0" indent="0">
              <a:buNone/>
            </a:pPr>
            <a:endParaRPr lang="en-US" sz="1800" dirty="0"/>
          </a:p>
        </p:txBody>
      </p:sp>
    </p:spTree>
    <p:extLst>
      <p:ext uri="{BB962C8B-B14F-4D97-AF65-F5344CB8AC3E}">
        <p14:creationId xmlns:p14="http://schemas.microsoft.com/office/powerpoint/2010/main" val="193888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7" y="1611674"/>
            <a:ext cx="10952719" cy="2933431"/>
          </a:xfrm>
        </p:spPr>
        <p:txBody>
          <a:bodyPr/>
          <a:lstStyle/>
          <a:p>
            <a:r>
              <a:rPr lang="en-US" dirty="0"/>
              <a:t>From 60k observations we see only 18k observations belong ‘No Fire’ and remaining 40k observations ‘Yes Fire’</a:t>
            </a:r>
          </a:p>
          <a:p>
            <a:r>
              <a:rPr lang="en-US" dirty="0"/>
              <a:t>This dataset looks imbalanced, but we will continue with </a:t>
            </a:r>
          </a:p>
          <a:p>
            <a:pPr marL="50800" indent="0">
              <a:buNone/>
            </a:pPr>
            <a:r>
              <a:rPr lang="en-US" dirty="0"/>
              <a:t>       our analysis and see if this is having any effect on the</a:t>
            </a:r>
          </a:p>
          <a:p>
            <a:pPr marL="50800" indent="0">
              <a:buNone/>
            </a:pPr>
            <a:r>
              <a:rPr lang="en-US" dirty="0"/>
              <a:t>       models. If we see underfit and most of ‘No Fire’ data</a:t>
            </a:r>
          </a:p>
          <a:p>
            <a:pPr marL="50800" indent="0">
              <a:buNone/>
            </a:pPr>
            <a:r>
              <a:rPr lang="en-US" dirty="0"/>
              <a:t>       is predicted as ‘Yes’ we will balance the data and build</a:t>
            </a:r>
          </a:p>
          <a:p>
            <a:pPr marL="50800" indent="0">
              <a:buNone/>
            </a:pPr>
            <a:r>
              <a:rPr lang="en-US" dirty="0"/>
              <a:t>       models again.</a:t>
            </a:r>
          </a:p>
        </p:txBody>
      </p:sp>
      <p:sp>
        <p:nvSpPr>
          <p:cNvPr id="3" name="Title 2"/>
          <p:cNvSpPr>
            <a:spLocks noGrp="1"/>
          </p:cNvSpPr>
          <p:nvPr>
            <p:ph type="title"/>
          </p:nvPr>
        </p:nvSpPr>
        <p:spPr>
          <a:xfrm>
            <a:off x="566928" y="1043440"/>
            <a:ext cx="10515600" cy="426772"/>
          </a:xfrm>
        </p:spPr>
        <p:txBody>
          <a:bodyPr/>
          <a:lstStyle/>
          <a:p>
            <a:pPr algn="ctr"/>
            <a:r>
              <a:rPr lang="en-US" dirty="0"/>
              <a:t>EDA</a:t>
            </a:r>
          </a:p>
        </p:txBody>
      </p:sp>
      <p:pic>
        <p:nvPicPr>
          <p:cNvPr id="5" name="Picture 4">
            <a:extLst>
              <a:ext uri="{FF2B5EF4-FFF2-40B4-BE49-F238E27FC236}">
                <a16:creationId xmlns:a16="http://schemas.microsoft.com/office/drawing/2014/main" id="{265CFFCE-B49D-980A-EDBF-01EB4527999B}"/>
              </a:ext>
            </a:extLst>
          </p:cNvPr>
          <p:cNvPicPr>
            <a:picLocks noChangeAspect="1"/>
          </p:cNvPicPr>
          <p:nvPr/>
        </p:nvPicPr>
        <p:blipFill>
          <a:blip r:embed="rId3"/>
          <a:stretch>
            <a:fillRect/>
          </a:stretch>
        </p:blipFill>
        <p:spPr>
          <a:xfrm>
            <a:off x="7270179" y="2083288"/>
            <a:ext cx="4572396" cy="2530059"/>
          </a:xfrm>
          <a:prstGeom prst="rect">
            <a:avLst/>
          </a:prstGeom>
        </p:spPr>
      </p:pic>
      <p:sp>
        <p:nvSpPr>
          <p:cNvPr id="6" name="TextBox 5">
            <a:extLst>
              <a:ext uri="{FF2B5EF4-FFF2-40B4-BE49-F238E27FC236}">
                <a16:creationId xmlns:a16="http://schemas.microsoft.com/office/drawing/2014/main" id="{67802A3E-D20A-1C5E-3E5A-2082CCA9A3BB}"/>
              </a:ext>
            </a:extLst>
          </p:cNvPr>
          <p:cNvSpPr txBox="1"/>
          <p:nvPr/>
        </p:nvSpPr>
        <p:spPr>
          <a:xfrm>
            <a:off x="826904" y="4754769"/>
            <a:ext cx="9796273" cy="369332"/>
          </a:xfrm>
          <a:prstGeom prst="rect">
            <a:avLst/>
          </a:prstGeom>
          <a:noFill/>
        </p:spPr>
        <p:txBody>
          <a:bodyPr wrap="square" rtlCol="0">
            <a:spAutoFit/>
          </a:bodyPr>
          <a:lstStyle/>
          <a:p>
            <a:r>
              <a:rPr lang="en-IN" dirty="0"/>
              <a:t>We will check the correlation of response variable with the predictor variables</a:t>
            </a:r>
          </a:p>
        </p:txBody>
      </p:sp>
    </p:spTree>
    <p:extLst>
      <p:ext uri="{BB962C8B-B14F-4D97-AF65-F5344CB8AC3E}">
        <p14:creationId xmlns:p14="http://schemas.microsoft.com/office/powerpoint/2010/main" val="38379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7B254A-F6DB-2EE6-915A-8B669FC71368}"/>
              </a:ext>
            </a:extLst>
          </p:cNvPr>
          <p:cNvPicPr>
            <a:picLocks noChangeAspect="1"/>
          </p:cNvPicPr>
          <p:nvPr/>
        </p:nvPicPr>
        <p:blipFill>
          <a:blip r:embed="rId3"/>
          <a:stretch>
            <a:fillRect/>
          </a:stretch>
        </p:blipFill>
        <p:spPr>
          <a:xfrm>
            <a:off x="2339014" y="1119940"/>
            <a:ext cx="7513971" cy="4618120"/>
          </a:xfrm>
          <a:prstGeom prst="rect">
            <a:avLst/>
          </a:prstGeom>
        </p:spPr>
      </p:pic>
      <p:sp>
        <p:nvSpPr>
          <p:cNvPr id="12" name="TextBox 11">
            <a:extLst>
              <a:ext uri="{FF2B5EF4-FFF2-40B4-BE49-F238E27FC236}">
                <a16:creationId xmlns:a16="http://schemas.microsoft.com/office/drawing/2014/main" id="{F4FAD97A-4466-C981-4E4C-E2B730583672}"/>
              </a:ext>
            </a:extLst>
          </p:cNvPr>
          <p:cNvSpPr txBox="1"/>
          <p:nvPr/>
        </p:nvSpPr>
        <p:spPr>
          <a:xfrm>
            <a:off x="268941" y="5738060"/>
            <a:ext cx="10363200" cy="646331"/>
          </a:xfrm>
          <a:prstGeom prst="rect">
            <a:avLst/>
          </a:prstGeom>
          <a:noFill/>
        </p:spPr>
        <p:txBody>
          <a:bodyPr wrap="square" rtlCol="0">
            <a:spAutoFit/>
          </a:bodyPr>
          <a:lstStyle/>
          <a:p>
            <a:r>
              <a:rPr lang="en-US" dirty="0"/>
              <a:t>Humidity and Pressure are having high positive correlation with the response . Raw Ethanol and TVOC are having high negative correlation.</a:t>
            </a:r>
            <a:endParaRPr lang="en-IN" dirty="0"/>
          </a:p>
        </p:txBody>
      </p:sp>
    </p:spTree>
    <p:extLst>
      <p:ext uri="{BB962C8B-B14F-4D97-AF65-F5344CB8AC3E}">
        <p14:creationId xmlns:p14="http://schemas.microsoft.com/office/powerpoint/2010/main" val="109374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FAD97A-4466-C981-4E4C-E2B730583672}"/>
              </a:ext>
            </a:extLst>
          </p:cNvPr>
          <p:cNvSpPr txBox="1"/>
          <p:nvPr/>
        </p:nvSpPr>
        <p:spPr>
          <a:xfrm>
            <a:off x="517822" y="4572648"/>
            <a:ext cx="3711388" cy="1200329"/>
          </a:xfrm>
          <a:prstGeom prst="rect">
            <a:avLst/>
          </a:prstGeom>
          <a:noFill/>
        </p:spPr>
        <p:txBody>
          <a:bodyPr wrap="square" rtlCol="0">
            <a:spAutoFit/>
          </a:bodyPr>
          <a:lstStyle/>
          <a:p>
            <a:r>
              <a:rPr lang="en-US" dirty="0"/>
              <a:t>We could see all PM and NC values are very highly correlated . Humidity and Pressure are moderately correlated as well.</a:t>
            </a:r>
            <a:endParaRPr lang="en-IN" dirty="0"/>
          </a:p>
        </p:txBody>
      </p:sp>
      <p:sp>
        <p:nvSpPr>
          <p:cNvPr id="3" name="TextBox 2">
            <a:extLst>
              <a:ext uri="{FF2B5EF4-FFF2-40B4-BE49-F238E27FC236}">
                <a16:creationId xmlns:a16="http://schemas.microsoft.com/office/drawing/2014/main" id="{628F41A5-6058-0E4C-C2C3-D1579F8B284D}"/>
              </a:ext>
            </a:extLst>
          </p:cNvPr>
          <p:cNvSpPr txBox="1"/>
          <p:nvPr/>
        </p:nvSpPr>
        <p:spPr>
          <a:xfrm>
            <a:off x="394447" y="1068099"/>
            <a:ext cx="3379694" cy="923330"/>
          </a:xfrm>
          <a:prstGeom prst="rect">
            <a:avLst/>
          </a:prstGeom>
          <a:noFill/>
        </p:spPr>
        <p:txBody>
          <a:bodyPr wrap="square">
            <a:spAutoFit/>
          </a:bodyPr>
          <a:lstStyle/>
          <a:p>
            <a:r>
              <a:rPr lang="en-IN" dirty="0"/>
              <a:t>Correlation matrix to see how predictor variables interact with each other</a:t>
            </a:r>
          </a:p>
        </p:txBody>
      </p:sp>
      <p:pic>
        <p:nvPicPr>
          <p:cNvPr id="7" name="Picture 6">
            <a:extLst>
              <a:ext uri="{FF2B5EF4-FFF2-40B4-BE49-F238E27FC236}">
                <a16:creationId xmlns:a16="http://schemas.microsoft.com/office/drawing/2014/main" id="{82BBD860-0480-F883-5A65-8A2EC404ED71}"/>
              </a:ext>
            </a:extLst>
          </p:cNvPr>
          <p:cNvPicPr>
            <a:picLocks noChangeAspect="1"/>
          </p:cNvPicPr>
          <p:nvPr/>
        </p:nvPicPr>
        <p:blipFill>
          <a:blip r:embed="rId3"/>
          <a:stretch>
            <a:fillRect/>
          </a:stretch>
        </p:blipFill>
        <p:spPr>
          <a:xfrm>
            <a:off x="3870622" y="1068099"/>
            <a:ext cx="7803556" cy="5608806"/>
          </a:xfrm>
          <a:prstGeom prst="rect">
            <a:avLst/>
          </a:prstGeom>
        </p:spPr>
      </p:pic>
    </p:spTree>
    <p:extLst>
      <p:ext uri="{BB962C8B-B14F-4D97-AF65-F5344CB8AC3E}">
        <p14:creationId xmlns:p14="http://schemas.microsoft.com/office/powerpoint/2010/main" val="182076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6928" y="1316736"/>
            <a:ext cx="10515600" cy="485170"/>
          </a:xfrm>
        </p:spPr>
        <p:txBody>
          <a:bodyPr anchor="t">
            <a:normAutofit fontScale="90000"/>
          </a:bodyPr>
          <a:lstStyle/>
          <a:p>
            <a:pPr algn="ctr"/>
            <a:r>
              <a:rPr lang="en-US" dirty="0"/>
              <a:t>Modelling</a:t>
            </a:r>
          </a:p>
        </p:txBody>
      </p:sp>
      <p:sp>
        <p:nvSpPr>
          <p:cNvPr id="3" name="Title 1">
            <a:extLst>
              <a:ext uri="{FF2B5EF4-FFF2-40B4-BE49-F238E27FC236}">
                <a16:creationId xmlns:a16="http://schemas.microsoft.com/office/drawing/2014/main" id="{C89AB372-5E3B-C4EA-37D6-8CC65AC25B98}"/>
              </a:ext>
            </a:extLst>
          </p:cNvPr>
          <p:cNvSpPr txBox="1">
            <a:spLocks/>
          </p:cNvSpPr>
          <p:nvPr/>
        </p:nvSpPr>
        <p:spPr>
          <a:xfrm>
            <a:off x="629681" y="1801906"/>
            <a:ext cx="2194201"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endParaRPr lang="en-US" dirty="0"/>
          </a:p>
        </p:txBody>
      </p:sp>
      <p:sp>
        <p:nvSpPr>
          <p:cNvPr id="4" name="TextBox 3">
            <a:extLst>
              <a:ext uri="{FF2B5EF4-FFF2-40B4-BE49-F238E27FC236}">
                <a16:creationId xmlns:a16="http://schemas.microsoft.com/office/drawing/2014/main" id="{437F82D1-0C45-F78A-A823-58E632259B22}"/>
              </a:ext>
            </a:extLst>
          </p:cNvPr>
          <p:cNvSpPr txBox="1"/>
          <p:nvPr/>
        </p:nvSpPr>
        <p:spPr>
          <a:xfrm>
            <a:off x="566928" y="1809797"/>
            <a:ext cx="4928437" cy="1477328"/>
          </a:xfrm>
          <a:prstGeom prst="rect">
            <a:avLst/>
          </a:prstGeom>
          <a:noFill/>
        </p:spPr>
        <p:txBody>
          <a:bodyPr wrap="square" rtlCol="0">
            <a:spAutoFit/>
          </a:bodyPr>
          <a:lstStyle/>
          <a:p>
            <a:r>
              <a:rPr lang="en-US" dirty="0"/>
              <a:t>Scaling the data</a:t>
            </a:r>
          </a:p>
          <a:p>
            <a:endParaRPr lang="en-US" dirty="0"/>
          </a:p>
          <a:p>
            <a:r>
              <a:rPr lang="en-US" dirty="0"/>
              <a:t>We have used MinMaxScaler() from sklearn to transform the features to be in range 0 to 1</a:t>
            </a:r>
          </a:p>
          <a:p>
            <a:endParaRPr lang="en-IN" dirty="0"/>
          </a:p>
        </p:txBody>
      </p:sp>
      <p:pic>
        <p:nvPicPr>
          <p:cNvPr id="11" name="Picture 10">
            <a:extLst>
              <a:ext uri="{FF2B5EF4-FFF2-40B4-BE49-F238E27FC236}">
                <a16:creationId xmlns:a16="http://schemas.microsoft.com/office/drawing/2014/main" id="{D03A72FE-291F-DABE-5271-EB58B88A3B47}"/>
              </a:ext>
            </a:extLst>
          </p:cNvPr>
          <p:cNvPicPr>
            <a:picLocks noChangeAspect="1"/>
          </p:cNvPicPr>
          <p:nvPr/>
        </p:nvPicPr>
        <p:blipFill rotWithShape="1">
          <a:blip r:embed="rId3"/>
          <a:srcRect t="58830"/>
          <a:stretch/>
        </p:blipFill>
        <p:spPr>
          <a:xfrm>
            <a:off x="5996981" y="2037976"/>
            <a:ext cx="4214225" cy="1233000"/>
          </a:xfrm>
          <a:prstGeom prst="rect">
            <a:avLst/>
          </a:prstGeom>
        </p:spPr>
      </p:pic>
      <p:sp>
        <p:nvSpPr>
          <p:cNvPr id="12" name="Title 1">
            <a:extLst>
              <a:ext uri="{FF2B5EF4-FFF2-40B4-BE49-F238E27FC236}">
                <a16:creationId xmlns:a16="http://schemas.microsoft.com/office/drawing/2014/main" id="{C513960A-38F9-D2EE-8934-51A34EFDE0DB}"/>
              </a:ext>
            </a:extLst>
          </p:cNvPr>
          <p:cNvSpPr txBox="1">
            <a:spLocks/>
          </p:cNvSpPr>
          <p:nvPr/>
        </p:nvSpPr>
        <p:spPr>
          <a:xfrm>
            <a:off x="629681" y="3587025"/>
            <a:ext cx="10515600"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r>
              <a:rPr lang="en-US" dirty="0"/>
              <a:t>Logistic Regression Results</a:t>
            </a:r>
          </a:p>
        </p:txBody>
      </p:sp>
      <p:pic>
        <p:nvPicPr>
          <p:cNvPr id="14" name="Picture 13">
            <a:extLst>
              <a:ext uri="{FF2B5EF4-FFF2-40B4-BE49-F238E27FC236}">
                <a16:creationId xmlns:a16="http://schemas.microsoft.com/office/drawing/2014/main" id="{26FB2A23-A11F-8085-8E3C-7F759E0EABB4}"/>
              </a:ext>
            </a:extLst>
          </p:cNvPr>
          <p:cNvPicPr>
            <a:picLocks noChangeAspect="1"/>
          </p:cNvPicPr>
          <p:nvPr/>
        </p:nvPicPr>
        <p:blipFill>
          <a:blip r:embed="rId4"/>
          <a:stretch>
            <a:fillRect/>
          </a:stretch>
        </p:blipFill>
        <p:spPr>
          <a:xfrm>
            <a:off x="629681" y="4372095"/>
            <a:ext cx="4984769" cy="899152"/>
          </a:xfrm>
          <a:prstGeom prst="rect">
            <a:avLst/>
          </a:prstGeom>
        </p:spPr>
      </p:pic>
      <p:pic>
        <p:nvPicPr>
          <p:cNvPr id="16" name="Picture 15">
            <a:extLst>
              <a:ext uri="{FF2B5EF4-FFF2-40B4-BE49-F238E27FC236}">
                <a16:creationId xmlns:a16="http://schemas.microsoft.com/office/drawing/2014/main" id="{B71E03C7-613B-9418-2BA3-ADFC01E9C9E9}"/>
              </a:ext>
            </a:extLst>
          </p:cNvPr>
          <p:cNvPicPr>
            <a:picLocks noChangeAspect="1"/>
          </p:cNvPicPr>
          <p:nvPr/>
        </p:nvPicPr>
        <p:blipFill rotWithShape="1">
          <a:blip r:embed="rId5"/>
          <a:srcRect t="3655"/>
          <a:stretch/>
        </p:blipFill>
        <p:spPr>
          <a:xfrm>
            <a:off x="6193527" y="4072195"/>
            <a:ext cx="4359018" cy="2540355"/>
          </a:xfrm>
          <a:prstGeom prst="rect">
            <a:avLst/>
          </a:prstGeom>
        </p:spPr>
      </p:pic>
      <p:pic>
        <p:nvPicPr>
          <p:cNvPr id="18" name="Picture 17">
            <a:extLst>
              <a:ext uri="{FF2B5EF4-FFF2-40B4-BE49-F238E27FC236}">
                <a16:creationId xmlns:a16="http://schemas.microsoft.com/office/drawing/2014/main" id="{7FB155F3-9CF6-8211-B0CF-3CE99F5FF4FF}"/>
              </a:ext>
            </a:extLst>
          </p:cNvPr>
          <p:cNvPicPr>
            <a:picLocks noChangeAspect="1"/>
          </p:cNvPicPr>
          <p:nvPr/>
        </p:nvPicPr>
        <p:blipFill>
          <a:blip r:embed="rId6"/>
          <a:stretch>
            <a:fillRect/>
          </a:stretch>
        </p:blipFill>
        <p:spPr>
          <a:xfrm>
            <a:off x="521020" y="5565105"/>
            <a:ext cx="6043184" cy="723963"/>
          </a:xfrm>
          <a:prstGeom prst="rect">
            <a:avLst/>
          </a:prstGeom>
        </p:spPr>
      </p:pic>
    </p:spTree>
    <p:extLst>
      <p:ext uri="{BB962C8B-B14F-4D97-AF65-F5344CB8AC3E}">
        <p14:creationId xmlns:p14="http://schemas.microsoft.com/office/powerpoint/2010/main" val="17289863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292" y="1083654"/>
            <a:ext cx="5227771" cy="485170"/>
          </a:xfrm>
        </p:spPr>
        <p:txBody>
          <a:bodyPr anchor="t">
            <a:normAutofit fontScale="90000"/>
          </a:bodyPr>
          <a:lstStyle/>
          <a:p>
            <a:pPr algn="ctr"/>
            <a:r>
              <a:rPr lang="en-US" dirty="0"/>
              <a:t>KNN</a:t>
            </a:r>
          </a:p>
        </p:txBody>
      </p:sp>
      <p:sp>
        <p:nvSpPr>
          <p:cNvPr id="8" name="TextBox 7">
            <a:extLst>
              <a:ext uri="{FF2B5EF4-FFF2-40B4-BE49-F238E27FC236}">
                <a16:creationId xmlns:a16="http://schemas.microsoft.com/office/drawing/2014/main" id="{C97C7AD0-C060-B1E7-6563-ADCAFFF8DA77}"/>
              </a:ext>
            </a:extLst>
          </p:cNvPr>
          <p:cNvSpPr txBox="1"/>
          <p:nvPr/>
        </p:nvSpPr>
        <p:spPr>
          <a:xfrm>
            <a:off x="566928" y="1693109"/>
            <a:ext cx="4928437" cy="646331"/>
          </a:xfrm>
          <a:prstGeom prst="rect">
            <a:avLst/>
          </a:prstGeom>
          <a:noFill/>
        </p:spPr>
        <p:txBody>
          <a:bodyPr wrap="square" rtlCol="0">
            <a:spAutoFit/>
          </a:bodyPr>
          <a:lstStyle/>
          <a:p>
            <a:r>
              <a:rPr lang="en-IN" dirty="0"/>
              <a:t>For KNN , we could see the best accuracy for training and test data for K=1</a:t>
            </a:r>
          </a:p>
        </p:txBody>
      </p:sp>
      <p:pic>
        <p:nvPicPr>
          <p:cNvPr id="10" name="Picture 9">
            <a:extLst>
              <a:ext uri="{FF2B5EF4-FFF2-40B4-BE49-F238E27FC236}">
                <a16:creationId xmlns:a16="http://schemas.microsoft.com/office/drawing/2014/main" id="{55028809-047A-613A-21AA-9482ECD63299}"/>
              </a:ext>
            </a:extLst>
          </p:cNvPr>
          <p:cNvPicPr>
            <a:picLocks noChangeAspect="1"/>
          </p:cNvPicPr>
          <p:nvPr/>
        </p:nvPicPr>
        <p:blipFill>
          <a:blip r:embed="rId2"/>
          <a:stretch>
            <a:fillRect/>
          </a:stretch>
        </p:blipFill>
        <p:spPr>
          <a:xfrm>
            <a:off x="566928" y="2339440"/>
            <a:ext cx="3858450" cy="771690"/>
          </a:xfrm>
          <a:prstGeom prst="rect">
            <a:avLst/>
          </a:prstGeom>
        </p:spPr>
      </p:pic>
      <p:pic>
        <p:nvPicPr>
          <p:cNvPr id="12" name="Picture 11">
            <a:extLst>
              <a:ext uri="{FF2B5EF4-FFF2-40B4-BE49-F238E27FC236}">
                <a16:creationId xmlns:a16="http://schemas.microsoft.com/office/drawing/2014/main" id="{E1F45DCD-C02D-576F-8B93-C46C0C98BD73}"/>
              </a:ext>
            </a:extLst>
          </p:cNvPr>
          <p:cNvPicPr>
            <a:picLocks noChangeAspect="1"/>
          </p:cNvPicPr>
          <p:nvPr/>
        </p:nvPicPr>
        <p:blipFill>
          <a:blip r:embed="rId3"/>
          <a:stretch>
            <a:fillRect/>
          </a:stretch>
        </p:blipFill>
        <p:spPr>
          <a:xfrm>
            <a:off x="566928" y="3046329"/>
            <a:ext cx="4416695" cy="2944464"/>
          </a:xfrm>
          <a:prstGeom prst="rect">
            <a:avLst/>
          </a:prstGeom>
        </p:spPr>
      </p:pic>
      <p:pic>
        <p:nvPicPr>
          <p:cNvPr id="14" name="Picture 13">
            <a:extLst>
              <a:ext uri="{FF2B5EF4-FFF2-40B4-BE49-F238E27FC236}">
                <a16:creationId xmlns:a16="http://schemas.microsoft.com/office/drawing/2014/main" id="{AB75E526-8AAA-F728-D99E-41408E5CB071}"/>
              </a:ext>
            </a:extLst>
          </p:cNvPr>
          <p:cNvPicPr>
            <a:picLocks noChangeAspect="1"/>
          </p:cNvPicPr>
          <p:nvPr/>
        </p:nvPicPr>
        <p:blipFill>
          <a:blip r:embed="rId4"/>
          <a:stretch>
            <a:fillRect/>
          </a:stretch>
        </p:blipFill>
        <p:spPr>
          <a:xfrm>
            <a:off x="581074" y="5977428"/>
            <a:ext cx="5227773" cy="647756"/>
          </a:xfrm>
          <a:prstGeom prst="rect">
            <a:avLst/>
          </a:prstGeom>
        </p:spPr>
      </p:pic>
      <p:cxnSp>
        <p:nvCxnSpPr>
          <p:cNvPr id="16" name="Straight Connector 15">
            <a:extLst>
              <a:ext uri="{FF2B5EF4-FFF2-40B4-BE49-F238E27FC236}">
                <a16:creationId xmlns:a16="http://schemas.microsoft.com/office/drawing/2014/main" id="{E1916AA0-6DD4-BD0C-F45F-CC8F90AAF9A8}"/>
              </a:ext>
            </a:extLst>
          </p:cNvPr>
          <p:cNvCxnSpPr/>
          <p:nvPr/>
        </p:nvCxnSpPr>
        <p:spPr>
          <a:xfrm>
            <a:off x="6176682" y="1083654"/>
            <a:ext cx="0" cy="537093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660FC8C-F06E-9391-9A05-DACD8FF04F2A}"/>
              </a:ext>
            </a:extLst>
          </p:cNvPr>
          <p:cNvSpPr txBox="1">
            <a:spLocks/>
          </p:cNvSpPr>
          <p:nvPr/>
        </p:nvSpPr>
        <p:spPr>
          <a:xfrm>
            <a:off x="6176682" y="1083654"/>
            <a:ext cx="5227771" cy="485170"/>
          </a:xfrm>
          <a:prstGeom prst="rect">
            <a:avLst/>
          </a:prstGeom>
        </p:spPr>
        <p:txBody>
          <a:bodyPr vert="horz" lIns="91440" tIns="45720" rIns="91440" bIns="45720" rtlCol="0" anchor="t" anchorCtr="0">
            <a:normAutofit fontScale="97500" lnSpcReduction="10000"/>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ctr"/>
            <a:r>
              <a:rPr lang="en-US" dirty="0"/>
              <a:t>Random Forest</a:t>
            </a:r>
          </a:p>
        </p:txBody>
      </p:sp>
      <p:pic>
        <p:nvPicPr>
          <p:cNvPr id="19" name="Picture 18">
            <a:extLst>
              <a:ext uri="{FF2B5EF4-FFF2-40B4-BE49-F238E27FC236}">
                <a16:creationId xmlns:a16="http://schemas.microsoft.com/office/drawing/2014/main" id="{BE5ED7F8-A557-AF89-15DF-6FC19D029DBF}"/>
              </a:ext>
            </a:extLst>
          </p:cNvPr>
          <p:cNvPicPr>
            <a:picLocks noChangeAspect="1"/>
          </p:cNvPicPr>
          <p:nvPr/>
        </p:nvPicPr>
        <p:blipFill>
          <a:blip r:embed="rId5"/>
          <a:stretch>
            <a:fillRect/>
          </a:stretch>
        </p:blipFill>
        <p:spPr>
          <a:xfrm>
            <a:off x="6544519" y="1693109"/>
            <a:ext cx="4401388" cy="828497"/>
          </a:xfrm>
          <a:prstGeom prst="rect">
            <a:avLst/>
          </a:prstGeom>
        </p:spPr>
      </p:pic>
      <p:pic>
        <p:nvPicPr>
          <p:cNvPr id="21" name="Picture 20">
            <a:extLst>
              <a:ext uri="{FF2B5EF4-FFF2-40B4-BE49-F238E27FC236}">
                <a16:creationId xmlns:a16="http://schemas.microsoft.com/office/drawing/2014/main" id="{12D66DC6-79CB-4C09-5572-50DC87F17C2A}"/>
              </a:ext>
            </a:extLst>
          </p:cNvPr>
          <p:cNvPicPr>
            <a:picLocks noChangeAspect="1"/>
          </p:cNvPicPr>
          <p:nvPr/>
        </p:nvPicPr>
        <p:blipFill>
          <a:blip r:embed="rId6"/>
          <a:stretch>
            <a:fillRect/>
          </a:stretch>
        </p:blipFill>
        <p:spPr>
          <a:xfrm>
            <a:off x="6535837" y="2645891"/>
            <a:ext cx="4343888" cy="3001874"/>
          </a:xfrm>
          <a:prstGeom prst="rect">
            <a:avLst/>
          </a:prstGeom>
        </p:spPr>
      </p:pic>
      <p:pic>
        <p:nvPicPr>
          <p:cNvPr id="23" name="Picture 22">
            <a:extLst>
              <a:ext uri="{FF2B5EF4-FFF2-40B4-BE49-F238E27FC236}">
                <a16:creationId xmlns:a16="http://schemas.microsoft.com/office/drawing/2014/main" id="{CC7EE659-CDDC-27D9-A0E8-A27246D96817}"/>
              </a:ext>
            </a:extLst>
          </p:cNvPr>
          <p:cNvPicPr>
            <a:picLocks noChangeAspect="1"/>
          </p:cNvPicPr>
          <p:nvPr/>
        </p:nvPicPr>
        <p:blipFill>
          <a:blip r:embed="rId7"/>
          <a:stretch>
            <a:fillRect/>
          </a:stretch>
        </p:blipFill>
        <p:spPr>
          <a:xfrm>
            <a:off x="6461688" y="5893100"/>
            <a:ext cx="5149238" cy="560740"/>
          </a:xfrm>
          <a:prstGeom prst="rect">
            <a:avLst/>
          </a:prstGeom>
        </p:spPr>
      </p:pic>
    </p:spTree>
    <p:extLst>
      <p:ext uri="{BB962C8B-B14F-4D97-AF65-F5344CB8AC3E}">
        <p14:creationId xmlns:p14="http://schemas.microsoft.com/office/powerpoint/2010/main" val="149571879"/>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ppt/theme/themeOverride2.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ppt/theme/themeOverride3.xml><?xml version="1.0" encoding="utf-8"?>
<a:themeOverride xmlns:a="http://schemas.openxmlformats.org/drawingml/2006/main">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themeOverride>
</file>

<file path=docProps/app.xml><?xml version="1.0" encoding="utf-8"?>
<Properties xmlns="http://schemas.openxmlformats.org/officeDocument/2006/extended-properties" xmlns:vt="http://schemas.openxmlformats.org/officeDocument/2006/docPropsVTypes">
  <Template/>
  <TotalTime>2675</TotalTime>
  <Words>640</Words>
  <Application>Microsoft Office PowerPoint</Application>
  <PresentationFormat>Widescreen</PresentationFormat>
  <Paragraphs>65</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Georgia</vt:lpstr>
      <vt:lpstr>LucidaGrande</vt:lpstr>
      <vt:lpstr>UB Powerpoint Template</vt:lpstr>
      <vt:lpstr>CDA 541 Statistical Data Mining I</vt:lpstr>
      <vt:lpstr>Predicting Fire alarm Trigger using Smoke Detection Data</vt:lpstr>
      <vt:lpstr>PowerPoint Presentation</vt:lpstr>
      <vt:lpstr>Data Exploration</vt:lpstr>
      <vt:lpstr>EDA</vt:lpstr>
      <vt:lpstr>PowerPoint Presentation</vt:lpstr>
      <vt:lpstr>PowerPoint Presentation</vt:lpstr>
      <vt:lpstr>Modelling</vt:lpstr>
      <vt:lpstr>KNN</vt:lpstr>
      <vt:lpstr>ADA Boost</vt:lpstr>
      <vt:lpstr>Decision Tree</vt:lpstr>
      <vt:lpstr>Results Summary</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13106</cp:lastModifiedBy>
  <cp:revision>226</cp:revision>
  <cp:lastPrinted>2016-07-18T17:32:49Z</cp:lastPrinted>
  <dcterms:created xsi:type="dcterms:W3CDTF">2016-06-28T14:05:07Z</dcterms:created>
  <dcterms:modified xsi:type="dcterms:W3CDTF">2022-12-05T16:34:55Z</dcterms:modified>
  <cp:category/>
</cp:coreProperties>
</file>